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5122525" cy="10693400"/>
  <p:notesSz cx="10223500" cy="14655800"/>
  <p:defaultTextStyle>
    <a:defPPr>
      <a:defRPr lang="en-US"/>
    </a:defPPr>
    <a:lvl1pPr marL="0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54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08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63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17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270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25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178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632" algn="l" defTabSz="147490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822" y="-78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0" y="3321888"/>
            <a:ext cx="12854146" cy="2292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50942" y="599029"/>
            <a:ext cx="4762545" cy="127751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052" y="599029"/>
            <a:ext cx="14040844" cy="12775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75" y="6871501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575" y="4532321"/>
            <a:ext cx="12854146" cy="233918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5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36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2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63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054" y="3492683"/>
            <a:ext cx="9401694" cy="988149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1791" y="3492683"/>
            <a:ext cx="9401695" cy="988149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6" y="428233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8" y="2393641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54" indent="0">
              <a:buNone/>
              <a:defRPr sz="3200" b="1"/>
            </a:lvl2pPr>
            <a:lvl3pPr marL="1474908" indent="0">
              <a:buNone/>
              <a:defRPr sz="2900" b="1"/>
            </a:lvl3pPr>
            <a:lvl4pPr marL="2212363" indent="0">
              <a:buNone/>
              <a:defRPr sz="2500" b="1"/>
            </a:lvl4pPr>
            <a:lvl5pPr marL="2949817" indent="0">
              <a:buNone/>
              <a:defRPr sz="2500" b="1"/>
            </a:lvl5pPr>
            <a:lvl6pPr marL="3687270" indent="0">
              <a:buNone/>
              <a:defRPr sz="2500" b="1"/>
            </a:lvl6pPr>
            <a:lvl7pPr marL="4424725" indent="0">
              <a:buNone/>
              <a:defRPr sz="2500" b="1"/>
            </a:lvl7pPr>
            <a:lvl8pPr marL="5162178" indent="0">
              <a:buNone/>
              <a:defRPr sz="2500" b="1"/>
            </a:lvl8pPr>
            <a:lvl9pPr marL="5899632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28" y="3391196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034" y="2393641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54" indent="0">
              <a:buNone/>
              <a:defRPr sz="3200" b="1"/>
            </a:lvl2pPr>
            <a:lvl3pPr marL="1474908" indent="0">
              <a:buNone/>
              <a:defRPr sz="2900" b="1"/>
            </a:lvl3pPr>
            <a:lvl4pPr marL="2212363" indent="0">
              <a:buNone/>
              <a:defRPr sz="2500" b="1"/>
            </a:lvl4pPr>
            <a:lvl5pPr marL="2949817" indent="0">
              <a:buNone/>
              <a:defRPr sz="2500" b="1"/>
            </a:lvl5pPr>
            <a:lvl6pPr marL="3687270" indent="0">
              <a:buNone/>
              <a:defRPr sz="2500" b="1"/>
            </a:lvl6pPr>
            <a:lvl7pPr marL="4424725" indent="0">
              <a:buNone/>
              <a:defRPr sz="2500" b="1"/>
            </a:lvl7pPr>
            <a:lvl8pPr marL="5162178" indent="0">
              <a:buNone/>
              <a:defRPr sz="2500" b="1"/>
            </a:lvl8pPr>
            <a:lvl9pPr marL="5899632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2034" y="3391196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28" y="425757"/>
            <a:ext cx="4975206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128" y="2237694"/>
            <a:ext cx="4975206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454" indent="0">
              <a:buNone/>
              <a:defRPr sz="2000"/>
            </a:lvl2pPr>
            <a:lvl3pPr marL="1474908" indent="0">
              <a:buNone/>
              <a:defRPr sz="1600"/>
            </a:lvl3pPr>
            <a:lvl4pPr marL="2212363" indent="0">
              <a:buNone/>
              <a:defRPr sz="1500"/>
            </a:lvl4pPr>
            <a:lvl5pPr marL="2949817" indent="0">
              <a:buNone/>
              <a:defRPr sz="1500"/>
            </a:lvl5pPr>
            <a:lvl6pPr marL="3687270" indent="0">
              <a:buNone/>
              <a:defRPr sz="1500"/>
            </a:lvl6pPr>
            <a:lvl7pPr marL="4424725" indent="0">
              <a:buNone/>
              <a:defRPr sz="1500"/>
            </a:lvl7pPr>
            <a:lvl8pPr marL="5162178" indent="0">
              <a:buNone/>
              <a:defRPr sz="1500"/>
            </a:lvl8pPr>
            <a:lvl9pPr marL="589963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22" y="7485382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4122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454" indent="0">
              <a:buNone/>
              <a:defRPr sz="4500"/>
            </a:lvl2pPr>
            <a:lvl3pPr marL="1474908" indent="0">
              <a:buNone/>
              <a:defRPr sz="3900"/>
            </a:lvl3pPr>
            <a:lvl4pPr marL="2212363" indent="0">
              <a:buNone/>
              <a:defRPr sz="3200"/>
            </a:lvl4pPr>
            <a:lvl5pPr marL="2949817" indent="0">
              <a:buNone/>
              <a:defRPr sz="3200"/>
            </a:lvl5pPr>
            <a:lvl6pPr marL="3687270" indent="0">
              <a:buNone/>
              <a:defRPr sz="3200"/>
            </a:lvl6pPr>
            <a:lvl7pPr marL="4424725" indent="0">
              <a:buNone/>
              <a:defRPr sz="3200"/>
            </a:lvl7pPr>
            <a:lvl8pPr marL="5162178" indent="0">
              <a:buNone/>
              <a:defRPr sz="3200"/>
            </a:lvl8pPr>
            <a:lvl9pPr marL="5899632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122" y="8369073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454" indent="0">
              <a:buNone/>
              <a:defRPr sz="2000"/>
            </a:lvl2pPr>
            <a:lvl3pPr marL="1474908" indent="0">
              <a:buNone/>
              <a:defRPr sz="1600"/>
            </a:lvl3pPr>
            <a:lvl4pPr marL="2212363" indent="0">
              <a:buNone/>
              <a:defRPr sz="1500"/>
            </a:lvl4pPr>
            <a:lvl5pPr marL="2949817" indent="0">
              <a:buNone/>
              <a:defRPr sz="1500"/>
            </a:lvl5pPr>
            <a:lvl6pPr marL="3687270" indent="0">
              <a:buNone/>
              <a:defRPr sz="1500"/>
            </a:lvl6pPr>
            <a:lvl7pPr marL="4424725" indent="0">
              <a:buNone/>
              <a:defRPr sz="1500"/>
            </a:lvl7pPr>
            <a:lvl8pPr marL="5162178" indent="0">
              <a:buNone/>
              <a:defRPr sz="1500"/>
            </a:lvl8pPr>
            <a:lvl9pPr marL="589963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126" y="428233"/>
            <a:ext cx="13610273" cy="1782233"/>
          </a:xfrm>
          <a:prstGeom prst="rect">
            <a:avLst/>
          </a:prstGeom>
        </p:spPr>
        <p:txBody>
          <a:bodyPr vert="horz" lIns="147491" tIns="73745" rIns="147491" bIns="737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126" y="2495128"/>
            <a:ext cx="13610273" cy="7057149"/>
          </a:xfrm>
          <a:prstGeom prst="rect">
            <a:avLst/>
          </a:prstGeom>
        </p:spPr>
        <p:txBody>
          <a:bodyPr vert="horz" lIns="147491" tIns="73745" rIns="147491" bIns="737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126" y="9911200"/>
            <a:ext cx="3528589" cy="569325"/>
          </a:xfrm>
          <a:prstGeom prst="rect">
            <a:avLst/>
          </a:prstGeom>
        </p:spPr>
        <p:txBody>
          <a:bodyPr vert="horz" lIns="147491" tIns="73745" rIns="147491" bIns="7374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F071-6A05-4331-A10C-AA4F0DC540B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6863" y="9911200"/>
            <a:ext cx="4788800" cy="569325"/>
          </a:xfrm>
          <a:prstGeom prst="rect">
            <a:avLst/>
          </a:prstGeom>
        </p:spPr>
        <p:txBody>
          <a:bodyPr vert="horz" lIns="147491" tIns="73745" rIns="147491" bIns="7374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11" y="9911200"/>
            <a:ext cx="3528589" cy="569325"/>
          </a:xfrm>
          <a:prstGeom prst="rect">
            <a:avLst/>
          </a:prstGeom>
        </p:spPr>
        <p:txBody>
          <a:bodyPr vert="horz" lIns="147491" tIns="73745" rIns="147491" bIns="7374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6DEB-8425-4AC0-8579-EFE32A3E0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90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0" indent="-553090" algn="l" defTabSz="147490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63" indent="-460910" algn="l" defTabSz="147490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35" indent="-368727" algn="l" defTabSz="147490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090" indent="-368727" algn="l" defTabSz="147490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43" indent="-368727" algn="l" defTabSz="147490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997" indent="-368727" algn="l" defTabSz="14749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452" indent="-368727" algn="l" defTabSz="14749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05" indent="-368727" algn="l" defTabSz="14749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360" indent="-368727" algn="l" defTabSz="14749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54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08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63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17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270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25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178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632" algn="l" defTabSz="147490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5122525" cy="10693400"/>
          </a:xfrm>
          <a:prstGeom prst="rect">
            <a:avLst/>
          </a:prstGeom>
          <a:solidFill>
            <a:srgbClr val="D4C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50" tIns="52675" rIns="105350" bIns="52675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75117" y="1314252"/>
            <a:ext cx="7560000" cy="14311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id-ID" sz="1200" b="1" dirty="0" smtClean="0">
              <a:solidFill>
                <a:srgbClr val="FF9900"/>
              </a:solidFill>
              <a:latin typeface="Cooper Black" pitchFamily="18" charset="0"/>
            </a:endParaRPr>
          </a:p>
          <a:p>
            <a:pPr algn="ctr"/>
            <a:r>
              <a:rPr lang="id-ID" sz="3400" b="1" dirty="0" smtClean="0">
                <a:solidFill>
                  <a:srgbClr val="FF9900"/>
                </a:solidFill>
                <a:latin typeface="Cooper Black" pitchFamily="18" charset="0"/>
              </a:rPr>
              <a:t>TEKNIK  DESAIN  MEKANIKA</a:t>
            </a:r>
          </a:p>
          <a:p>
            <a:pPr algn="ctr"/>
            <a:endParaRPr lang="id-ID" sz="200" b="1" dirty="0" smtClean="0">
              <a:solidFill>
                <a:srgbClr val="FF9900"/>
              </a:solidFill>
              <a:latin typeface="Cooper Black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ISOCTEUR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ISOCTEUR" pitchFamily="49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ISOCTEUR" pitchFamily="49" charset="0"/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  <a:latin typeface="ISOCTEUR" pitchFamily="49" charset="0"/>
              </a:rPr>
              <a:t>Jurnal Ilmiah Teknik Mesin</a:t>
            </a:r>
            <a:endParaRPr lang="en-US" sz="2800" b="1" dirty="0" smtClean="0">
              <a:solidFill>
                <a:schemeClr val="bg1"/>
              </a:solidFill>
              <a:latin typeface="ISOCTEUR" pitchFamily="49" charset="0"/>
            </a:endParaRPr>
          </a:p>
          <a:p>
            <a:pPr algn="ctr"/>
            <a:endParaRPr lang="id-ID" sz="1100" b="1" dirty="0">
              <a:solidFill>
                <a:schemeClr val="bg1"/>
              </a:solidFill>
              <a:latin typeface="ISOCTEUR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5117" y="2699220"/>
            <a:ext cx="7560000" cy="41549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endParaRPr lang="id-ID" sz="300" b="1" dirty="0" smtClean="0">
              <a:latin typeface="Arial Rounded MT Bold" pitchFamily="34" charset="0"/>
            </a:endParaRPr>
          </a:p>
          <a:p>
            <a:r>
              <a:rPr lang="id-ID" sz="300" b="1" dirty="0" smtClean="0">
                <a:latin typeface="Arial Rounded MT Bold" pitchFamily="34" charset="0"/>
              </a:rPr>
              <a:t>  </a:t>
            </a:r>
            <a:r>
              <a:rPr lang="id-ID" sz="1400" b="1" dirty="0" smtClean="0">
                <a:latin typeface="Arial Rounded MT Bold" pitchFamily="34" charset="0"/>
              </a:rPr>
              <a:t>                                                   Volume </a:t>
            </a:r>
            <a:r>
              <a:rPr lang="en-US" sz="1400" b="1" dirty="0" smtClean="0">
                <a:latin typeface="Arial Rounded MT Bold" pitchFamily="34" charset="0"/>
              </a:rPr>
              <a:t>7</a:t>
            </a:r>
            <a:r>
              <a:rPr lang="id-ID" sz="1400" b="1" dirty="0" smtClean="0">
                <a:latin typeface="Arial Rounded MT Bold" pitchFamily="34" charset="0"/>
              </a:rPr>
              <a:t>  •  Nomor  </a:t>
            </a:r>
            <a:r>
              <a:rPr lang="en-GB" sz="1400" b="1" dirty="0" smtClean="0">
                <a:latin typeface="Arial Rounded MT Bold" pitchFamily="34" charset="0"/>
              </a:rPr>
              <a:t>3</a:t>
            </a:r>
            <a:r>
              <a:rPr lang="id-ID" sz="1400" b="1" dirty="0" smtClean="0">
                <a:latin typeface="Arial Rounded MT Bold" pitchFamily="34" charset="0"/>
              </a:rPr>
              <a:t> •  </a:t>
            </a:r>
            <a:r>
              <a:rPr lang="en-GB" sz="1400" b="1" dirty="0" err="1" smtClean="0">
                <a:latin typeface="Arial Rounded MT Bold" pitchFamily="34" charset="0"/>
              </a:rPr>
              <a:t>Juli</a:t>
            </a:r>
            <a:r>
              <a:rPr lang="id-ID" sz="1400" b="1" dirty="0" smtClean="0">
                <a:latin typeface="Arial Rounded MT Bold" pitchFamily="34" charset="0"/>
              </a:rPr>
              <a:t> 201</a:t>
            </a:r>
            <a:r>
              <a:rPr lang="en-US" sz="1400" b="1" dirty="0" smtClean="0">
                <a:latin typeface="Arial Rounded MT Bold" pitchFamily="34" charset="0"/>
              </a:rPr>
              <a:t>8</a:t>
            </a:r>
            <a:r>
              <a:rPr lang="id-ID" sz="1400" b="1" dirty="0" smtClean="0">
                <a:latin typeface="Arial Rounded MT Bold" pitchFamily="34" charset="0"/>
              </a:rPr>
              <a:t> •  Hal.  1</a:t>
            </a:r>
            <a:r>
              <a:rPr lang="en-GB" sz="1400" b="1" dirty="0" smtClean="0">
                <a:latin typeface="Arial Rounded MT Bold" pitchFamily="34" charset="0"/>
              </a:rPr>
              <a:t>89 </a:t>
            </a:r>
            <a:r>
              <a:rPr lang="id-ID" sz="1400" b="1" dirty="0" smtClean="0">
                <a:latin typeface="Arial Rounded MT Bold" pitchFamily="34" charset="0"/>
              </a:rPr>
              <a:t>- </a:t>
            </a:r>
            <a:r>
              <a:rPr lang="en-GB" sz="1400" b="1" smtClean="0">
                <a:latin typeface="Arial Rounded MT Bold" pitchFamily="34" charset="0"/>
              </a:rPr>
              <a:t>301</a:t>
            </a:r>
            <a:endParaRPr lang="id-ID" sz="1400" b="1" dirty="0" smtClean="0">
              <a:latin typeface="Arial Rounded MT Bold" pitchFamily="34" charset="0"/>
            </a:endParaRPr>
          </a:p>
          <a:p>
            <a:pPr algn="ctr"/>
            <a:endParaRPr lang="id-ID" sz="400" b="1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0575" y="522164"/>
            <a:ext cx="424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 Rounded MT Bold" pitchFamily="34" charset="0"/>
              </a:rPr>
              <a:t>ISSN   2302 – 5182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876" y="9322692"/>
            <a:ext cx="7560000" cy="13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4338601"/>
              </p:ext>
            </p:extLst>
          </p:nvPr>
        </p:nvGraphicFramePr>
        <p:xfrm>
          <a:off x="7787333" y="9670164"/>
          <a:ext cx="7145934" cy="548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08113"/>
                <a:gridCol w="1080120"/>
                <a:gridCol w="1080120"/>
                <a:gridCol w="1080120"/>
                <a:gridCol w="1542198"/>
                <a:gridCol w="135526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JITM-TDM</a:t>
                      </a:r>
                      <a:endParaRPr lang="id-ID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Volume </a:t>
                      </a:r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d-ID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Nomor </a:t>
                      </a:r>
                      <a:r>
                        <a:rPr lang="en-GB" sz="1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d-ID" sz="1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Hal</a:t>
                      </a:r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. 1</a:t>
                      </a:r>
                      <a:r>
                        <a:rPr lang="en-GB" sz="1000" noProof="0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GB" sz="1000" noProof="0" dirty="0" smtClean="0">
                          <a:solidFill>
                            <a:schemeClr val="bg1"/>
                          </a:solidFill>
                        </a:rPr>
                        <a:t>301</a:t>
                      </a:r>
                      <a:endParaRPr lang="id-ID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Badung,  </a:t>
                      </a:r>
                      <a:r>
                        <a:rPr lang="en-GB" sz="1000" noProof="0" dirty="0" err="1" smtClean="0">
                          <a:solidFill>
                            <a:schemeClr val="bg1"/>
                          </a:solidFill>
                        </a:rPr>
                        <a:t>Juli</a:t>
                      </a:r>
                      <a:r>
                        <a:rPr lang="id-ID" sz="10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 201</a:t>
                      </a:r>
                      <a:r>
                        <a:rPr lang="en-GB" sz="1000" noProof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d-ID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0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ISSN</a:t>
                      </a:r>
                      <a:r>
                        <a:rPr lang="en-US" sz="1000" noProof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d-ID" sz="1000" noProof="0" dirty="0" smtClean="0">
                          <a:solidFill>
                            <a:schemeClr val="bg1"/>
                          </a:solidFill>
                        </a:rPr>
                        <a:t> 2302-5182</a:t>
                      </a:r>
                      <a:endParaRPr lang="id-ID" sz="1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47622" y="781506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>
                <a:latin typeface="Arial Rounded MT Bold" pitchFamily="34" charset="0"/>
              </a:rPr>
              <a:t>Jurusan Teknik Mesin – Fakultas Teknik</a:t>
            </a:r>
          </a:p>
          <a:p>
            <a:pPr algn="r"/>
            <a:r>
              <a:rPr lang="id-ID" sz="2400" b="1" dirty="0" smtClean="0">
                <a:latin typeface="Arial Rounded MT Bold" pitchFamily="34" charset="0"/>
              </a:rPr>
              <a:t>Universitas Udayana</a:t>
            </a:r>
            <a:endParaRPr lang="id-ID" sz="2400" b="1" dirty="0">
              <a:latin typeface="Arial Rounded MT Bold" pitchFamily="34" charset="0"/>
            </a:endParaRPr>
          </a:p>
        </p:txBody>
      </p:sp>
      <p:pic>
        <p:nvPicPr>
          <p:cNvPr id="21" name="Picture 20" descr="D:\Download box\Unud_Asli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8158" y="7722964"/>
            <a:ext cx="1028571" cy="1004571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7571310" y="1292484"/>
            <a:ext cx="75600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71310" y="2682404"/>
            <a:ext cx="75600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71310" y="3144596"/>
            <a:ext cx="75600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2470" y="891264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Arial Rounded MT Bold" pitchFamily="34" charset="0"/>
              </a:rPr>
              <a:t>Jurusan Teknik Mesin</a:t>
            </a:r>
          </a:p>
          <a:p>
            <a:r>
              <a:rPr lang="id-ID" sz="1600" b="1" dirty="0" smtClean="0">
                <a:latin typeface="Arial Rounded MT Bold" pitchFamily="34" charset="0"/>
              </a:rPr>
              <a:t>Fakultas Teknik</a:t>
            </a:r>
            <a:r>
              <a:rPr lang="en-US" sz="1600" b="1" dirty="0" smtClean="0">
                <a:latin typeface="Arial Rounded MT Bold" pitchFamily="34" charset="0"/>
              </a:rPr>
              <a:t>, </a:t>
            </a:r>
            <a:r>
              <a:rPr lang="id-ID" sz="1600" b="1" dirty="0" smtClean="0">
                <a:latin typeface="Arial Rounded MT Bold" pitchFamily="34" charset="0"/>
              </a:rPr>
              <a:t>Universitas Udayana</a:t>
            </a:r>
          </a:p>
          <a:p>
            <a:r>
              <a:rPr lang="id-ID" sz="1600" b="1" dirty="0" smtClean="0">
                <a:latin typeface="Arial Rounded MT Bold" pitchFamily="34" charset="0"/>
              </a:rPr>
              <a:t>Kampus Bukit Jimbaran, Bali 80362</a:t>
            </a:r>
          </a:p>
          <a:p>
            <a:r>
              <a:rPr lang="id-ID" sz="1600" b="1" dirty="0" smtClean="0">
                <a:latin typeface="Arial Rounded MT Bold" pitchFamily="34" charset="0"/>
              </a:rPr>
              <a:t>Telp./Fax.: </a:t>
            </a:r>
            <a:r>
              <a:rPr lang="en-US" sz="1600" b="1" dirty="0" smtClean="0">
                <a:latin typeface="Arial Rounded MT Bold" pitchFamily="34" charset="0"/>
              </a:rPr>
              <a:t> +</a:t>
            </a:r>
            <a:r>
              <a:rPr lang="id-ID" sz="1600" b="1" dirty="0" smtClean="0">
                <a:latin typeface="Arial Rounded MT Bold" pitchFamily="34" charset="0"/>
              </a:rPr>
              <a:t>62 361 703321</a:t>
            </a:r>
            <a:endParaRPr lang="en-US" sz="1600" b="1" dirty="0" smtClean="0">
              <a:latin typeface="Arial Rounded MT Bold" pitchFamily="34" charset="0"/>
            </a:endParaRPr>
          </a:p>
          <a:p>
            <a:r>
              <a:rPr lang="en-US" sz="1600" b="1" dirty="0" smtClean="0">
                <a:latin typeface="Arial Rounded MT Bold" pitchFamily="34" charset="0"/>
              </a:rPr>
              <a:t>http://www.mesin.unud.ac.id</a:t>
            </a:r>
            <a:endParaRPr lang="id-ID" sz="1600" b="1" dirty="0">
              <a:latin typeface="Arial Rounded MT Bold" pitchFamily="34" charset="0"/>
            </a:endParaRPr>
          </a:p>
        </p:txBody>
      </p:sp>
      <p:pic>
        <p:nvPicPr>
          <p:cNvPr id="1026" name="Picture 2" descr="D:\G. 2012 -\5.Kepanitiaan\b.Jurnal M-Teknik Mesin\0.Pengajuan ISSN\ISSN 13490241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463" y="8973534"/>
            <a:ext cx="1728000" cy="1170582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88454" y="980395"/>
            <a:ext cx="6624736" cy="60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80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Ghurri</dc:creator>
  <cp:lastModifiedBy>acer</cp:lastModifiedBy>
  <cp:revision>31</cp:revision>
  <dcterms:created xsi:type="dcterms:W3CDTF">2015-08-22T23:46:31Z</dcterms:created>
  <dcterms:modified xsi:type="dcterms:W3CDTF">2018-09-13T16:24:54Z</dcterms:modified>
</cp:coreProperties>
</file>