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5122525" cy="10693400"/>
  <p:notesSz cx="10223500" cy="14655800"/>
  <p:defaultTextStyle>
    <a:defPPr>
      <a:defRPr lang="en-US"/>
    </a:defPPr>
    <a:lvl1pPr marL="0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454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908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363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9817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270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4725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178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9632" algn="l" defTabSz="147490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68">
          <p15:clr>
            <a:srgbClr val="A4A3A4"/>
          </p15:clr>
        </p15:guide>
        <p15:guide id="2" pos="47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C82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822" y="-78"/>
      </p:cViewPr>
      <p:guideLst>
        <p:guide orient="horz" pos="3368"/>
        <p:guide pos="476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4190" y="3321888"/>
            <a:ext cx="12854146" cy="22921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379" y="6059593"/>
            <a:ext cx="10585768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9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4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9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50942" y="599029"/>
            <a:ext cx="4762545" cy="1277514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8052" y="599029"/>
            <a:ext cx="14040844" cy="1277514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575" y="6871501"/>
            <a:ext cx="12854146" cy="2123828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575" y="4532321"/>
            <a:ext cx="12854146" cy="233918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45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90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236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981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27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472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17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963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8054" y="3492683"/>
            <a:ext cx="9401694" cy="9881494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11791" y="3492683"/>
            <a:ext cx="9401695" cy="9881494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126" y="428233"/>
            <a:ext cx="13610273" cy="17822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128" y="2393641"/>
            <a:ext cx="6681741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54" indent="0">
              <a:buNone/>
              <a:defRPr sz="3200" b="1"/>
            </a:lvl2pPr>
            <a:lvl3pPr marL="1474908" indent="0">
              <a:buNone/>
              <a:defRPr sz="2900" b="1"/>
            </a:lvl3pPr>
            <a:lvl4pPr marL="2212363" indent="0">
              <a:buNone/>
              <a:defRPr sz="2500" b="1"/>
            </a:lvl4pPr>
            <a:lvl5pPr marL="2949817" indent="0">
              <a:buNone/>
              <a:defRPr sz="2500" b="1"/>
            </a:lvl5pPr>
            <a:lvl6pPr marL="3687270" indent="0">
              <a:buNone/>
              <a:defRPr sz="2500" b="1"/>
            </a:lvl6pPr>
            <a:lvl7pPr marL="4424725" indent="0">
              <a:buNone/>
              <a:defRPr sz="2500" b="1"/>
            </a:lvl7pPr>
            <a:lvl8pPr marL="5162178" indent="0">
              <a:buNone/>
              <a:defRPr sz="2500" b="1"/>
            </a:lvl8pPr>
            <a:lvl9pPr marL="5899632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6128" y="3391196"/>
            <a:ext cx="6681741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82034" y="2393641"/>
            <a:ext cx="6684366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54" indent="0">
              <a:buNone/>
              <a:defRPr sz="3200" b="1"/>
            </a:lvl2pPr>
            <a:lvl3pPr marL="1474908" indent="0">
              <a:buNone/>
              <a:defRPr sz="2900" b="1"/>
            </a:lvl3pPr>
            <a:lvl4pPr marL="2212363" indent="0">
              <a:buNone/>
              <a:defRPr sz="2500" b="1"/>
            </a:lvl4pPr>
            <a:lvl5pPr marL="2949817" indent="0">
              <a:buNone/>
              <a:defRPr sz="2500" b="1"/>
            </a:lvl5pPr>
            <a:lvl6pPr marL="3687270" indent="0">
              <a:buNone/>
              <a:defRPr sz="2500" b="1"/>
            </a:lvl6pPr>
            <a:lvl7pPr marL="4424725" indent="0">
              <a:buNone/>
              <a:defRPr sz="2500" b="1"/>
            </a:lvl7pPr>
            <a:lvl8pPr marL="5162178" indent="0">
              <a:buNone/>
              <a:defRPr sz="2500" b="1"/>
            </a:lvl8pPr>
            <a:lvl9pPr marL="5899632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82034" y="3391196"/>
            <a:ext cx="6684366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128" y="425757"/>
            <a:ext cx="4975206" cy="181193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487" y="425757"/>
            <a:ext cx="8453912" cy="9126520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6128" y="2237694"/>
            <a:ext cx="4975206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37454" indent="0">
              <a:buNone/>
              <a:defRPr sz="2000"/>
            </a:lvl2pPr>
            <a:lvl3pPr marL="1474908" indent="0">
              <a:buNone/>
              <a:defRPr sz="1600"/>
            </a:lvl3pPr>
            <a:lvl4pPr marL="2212363" indent="0">
              <a:buNone/>
              <a:defRPr sz="1500"/>
            </a:lvl4pPr>
            <a:lvl5pPr marL="2949817" indent="0">
              <a:buNone/>
              <a:defRPr sz="1500"/>
            </a:lvl5pPr>
            <a:lvl6pPr marL="3687270" indent="0">
              <a:buNone/>
              <a:defRPr sz="1500"/>
            </a:lvl6pPr>
            <a:lvl7pPr marL="4424725" indent="0">
              <a:buNone/>
              <a:defRPr sz="1500"/>
            </a:lvl7pPr>
            <a:lvl8pPr marL="5162178" indent="0">
              <a:buNone/>
              <a:defRPr sz="1500"/>
            </a:lvl8pPr>
            <a:lvl9pPr marL="589963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4122" y="7485382"/>
            <a:ext cx="9073515" cy="88369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122" y="955475"/>
            <a:ext cx="9073515" cy="6416040"/>
          </a:xfrm>
        </p:spPr>
        <p:txBody>
          <a:bodyPr/>
          <a:lstStyle>
            <a:lvl1pPr marL="0" indent="0">
              <a:buNone/>
              <a:defRPr sz="5200"/>
            </a:lvl1pPr>
            <a:lvl2pPr marL="737454" indent="0">
              <a:buNone/>
              <a:defRPr sz="4500"/>
            </a:lvl2pPr>
            <a:lvl3pPr marL="1474908" indent="0">
              <a:buNone/>
              <a:defRPr sz="3900"/>
            </a:lvl3pPr>
            <a:lvl4pPr marL="2212363" indent="0">
              <a:buNone/>
              <a:defRPr sz="3200"/>
            </a:lvl4pPr>
            <a:lvl5pPr marL="2949817" indent="0">
              <a:buNone/>
              <a:defRPr sz="3200"/>
            </a:lvl5pPr>
            <a:lvl6pPr marL="3687270" indent="0">
              <a:buNone/>
              <a:defRPr sz="3200"/>
            </a:lvl6pPr>
            <a:lvl7pPr marL="4424725" indent="0">
              <a:buNone/>
              <a:defRPr sz="3200"/>
            </a:lvl7pPr>
            <a:lvl8pPr marL="5162178" indent="0">
              <a:buNone/>
              <a:defRPr sz="3200"/>
            </a:lvl8pPr>
            <a:lvl9pPr marL="5899632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4122" y="8369073"/>
            <a:ext cx="9073515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37454" indent="0">
              <a:buNone/>
              <a:defRPr sz="2000"/>
            </a:lvl2pPr>
            <a:lvl3pPr marL="1474908" indent="0">
              <a:buNone/>
              <a:defRPr sz="1600"/>
            </a:lvl3pPr>
            <a:lvl4pPr marL="2212363" indent="0">
              <a:buNone/>
              <a:defRPr sz="1500"/>
            </a:lvl4pPr>
            <a:lvl5pPr marL="2949817" indent="0">
              <a:buNone/>
              <a:defRPr sz="1500"/>
            </a:lvl5pPr>
            <a:lvl6pPr marL="3687270" indent="0">
              <a:buNone/>
              <a:defRPr sz="1500"/>
            </a:lvl6pPr>
            <a:lvl7pPr marL="4424725" indent="0">
              <a:buNone/>
              <a:defRPr sz="1500"/>
            </a:lvl7pPr>
            <a:lvl8pPr marL="5162178" indent="0">
              <a:buNone/>
              <a:defRPr sz="1500"/>
            </a:lvl8pPr>
            <a:lvl9pPr marL="589963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6126" y="428233"/>
            <a:ext cx="13610273" cy="1782233"/>
          </a:xfrm>
          <a:prstGeom prst="rect">
            <a:avLst/>
          </a:prstGeom>
        </p:spPr>
        <p:txBody>
          <a:bodyPr vert="horz" lIns="147491" tIns="73745" rIns="147491" bIns="7374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126" y="2495128"/>
            <a:ext cx="13610273" cy="7057149"/>
          </a:xfrm>
          <a:prstGeom prst="rect">
            <a:avLst/>
          </a:prstGeom>
        </p:spPr>
        <p:txBody>
          <a:bodyPr vert="horz" lIns="147491" tIns="73745" rIns="147491" bIns="7374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126" y="9911200"/>
            <a:ext cx="3528589" cy="569325"/>
          </a:xfrm>
          <a:prstGeom prst="rect">
            <a:avLst/>
          </a:prstGeom>
        </p:spPr>
        <p:txBody>
          <a:bodyPr vert="horz" lIns="147491" tIns="73745" rIns="147491" bIns="73745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1F071-6A05-4331-A10C-AA4F0DC540B1}" type="datetimeFigureOut">
              <a:rPr lang="en-US" smtClean="0"/>
              <a:pPr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66863" y="9911200"/>
            <a:ext cx="4788800" cy="569325"/>
          </a:xfrm>
          <a:prstGeom prst="rect">
            <a:avLst/>
          </a:prstGeom>
        </p:spPr>
        <p:txBody>
          <a:bodyPr vert="horz" lIns="147491" tIns="73745" rIns="147491" bIns="73745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811" y="9911200"/>
            <a:ext cx="3528589" cy="569325"/>
          </a:xfrm>
          <a:prstGeom prst="rect">
            <a:avLst/>
          </a:prstGeom>
        </p:spPr>
        <p:txBody>
          <a:bodyPr vert="horz" lIns="147491" tIns="73745" rIns="147491" bIns="73745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D6DEB-8425-4AC0-8579-EFE32A3E0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4908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90" indent="-553090" algn="l" defTabSz="1474908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363" indent="-460910" algn="l" defTabSz="1474908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635" indent="-368727" algn="l" defTabSz="1474908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090" indent="-368727" algn="l" defTabSz="147490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543" indent="-368727" algn="l" defTabSz="1474908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5997" indent="-368727" algn="l" defTabSz="147490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3452" indent="-368727" algn="l" defTabSz="147490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0905" indent="-368727" algn="l" defTabSz="147490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8360" indent="-368727" algn="l" defTabSz="147490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454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908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363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9817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270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4725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178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9632" algn="l" defTabSz="147490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5122525" cy="10693400"/>
          </a:xfrm>
          <a:prstGeom prst="rect">
            <a:avLst/>
          </a:prstGeom>
          <a:solidFill>
            <a:srgbClr val="D4C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350" tIns="52675" rIns="105350" bIns="52675"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575117" y="1314252"/>
            <a:ext cx="7560000" cy="143116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id-ID" sz="1200" b="1" dirty="0" smtClean="0">
              <a:solidFill>
                <a:srgbClr val="FF9900"/>
              </a:solidFill>
              <a:latin typeface="Cooper Black" pitchFamily="18" charset="0"/>
            </a:endParaRPr>
          </a:p>
          <a:p>
            <a:pPr algn="ctr"/>
            <a:r>
              <a:rPr lang="id-ID" sz="3400" b="1" dirty="0" smtClean="0">
                <a:solidFill>
                  <a:srgbClr val="FF9900"/>
                </a:solidFill>
                <a:latin typeface="Cooper Black" pitchFamily="18" charset="0"/>
              </a:rPr>
              <a:t>TEKNIK  DESAIN  MEKANIKA</a:t>
            </a:r>
          </a:p>
          <a:p>
            <a:pPr algn="ctr"/>
            <a:endParaRPr lang="id-ID" sz="200" b="1" dirty="0" smtClean="0">
              <a:solidFill>
                <a:srgbClr val="FF9900"/>
              </a:solidFill>
              <a:latin typeface="Cooper Black" pitchFamily="18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ISOCTEUR" pitchFamily="49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ISOCTEUR" pitchFamily="49" charset="0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ISOCTEUR" pitchFamily="49" charset="0"/>
              </a:rPr>
              <a:t> </a:t>
            </a:r>
            <a:r>
              <a:rPr lang="id-ID" sz="2800" b="1" dirty="0" smtClean="0">
                <a:solidFill>
                  <a:schemeClr val="bg1"/>
                </a:solidFill>
                <a:latin typeface="ISOCTEUR" pitchFamily="49" charset="0"/>
              </a:rPr>
              <a:t>Jurnal Ilmiah Teknik Mesin</a:t>
            </a:r>
            <a:endParaRPr lang="en-US" sz="2800" b="1" dirty="0" smtClean="0">
              <a:solidFill>
                <a:schemeClr val="bg1"/>
              </a:solidFill>
              <a:latin typeface="ISOCTEUR" pitchFamily="49" charset="0"/>
            </a:endParaRPr>
          </a:p>
          <a:p>
            <a:pPr algn="ctr"/>
            <a:endParaRPr lang="id-ID" sz="1100" b="1" dirty="0">
              <a:solidFill>
                <a:schemeClr val="bg1"/>
              </a:solidFill>
              <a:latin typeface="ISOCTEUR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75117" y="2699220"/>
            <a:ext cx="7560000" cy="41549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endParaRPr lang="id-ID" sz="300" b="1" dirty="0" smtClean="0">
              <a:latin typeface="Arial Rounded MT Bold" pitchFamily="34" charset="0"/>
            </a:endParaRPr>
          </a:p>
          <a:p>
            <a:r>
              <a:rPr lang="id-ID" sz="300" b="1" dirty="0" smtClean="0">
                <a:latin typeface="Arial Rounded MT Bold" pitchFamily="34" charset="0"/>
              </a:rPr>
              <a:t>  </a:t>
            </a:r>
            <a:r>
              <a:rPr lang="id-ID" sz="1400" b="1" dirty="0" smtClean="0">
                <a:latin typeface="Arial Rounded MT Bold" pitchFamily="34" charset="0"/>
              </a:rPr>
              <a:t>                                                   Volume </a:t>
            </a:r>
            <a:r>
              <a:rPr lang="en-US" sz="1400" b="1" dirty="0" smtClean="0">
                <a:latin typeface="Arial Rounded MT Bold" pitchFamily="34" charset="0"/>
              </a:rPr>
              <a:t>7</a:t>
            </a:r>
            <a:r>
              <a:rPr lang="id-ID" sz="1400" b="1" dirty="0" smtClean="0">
                <a:latin typeface="Arial Rounded MT Bold" pitchFamily="34" charset="0"/>
              </a:rPr>
              <a:t>  •  Nomor  </a:t>
            </a:r>
            <a:r>
              <a:rPr lang="en-GB" sz="1400" b="1" dirty="0" smtClean="0">
                <a:latin typeface="Arial Rounded MT Bold" pitchFamily="34" charset="0"/>
              </a:rPr>
              <a:t>3</a:t>
            </a:r>
            <a:r>
              <a:rPr lang="id-ID" sz="1400" b="1" dirty="0" smtClean="0">
                <a:latin typeface="Arial Rounded MT Bold" pitchFamily="34" charset="0"/>
              </a:rPr>
              <a:t> •  </a:t>
            </a:r>
            <a:r>
              <a:rPr lang="en-GB" sz="1400" b="1" dirty="0" err="1" smtClean="0">
                <a:latin typeface="Arial Rounded MT Bold" pitchFamily="34" charset="0"/>
              </a:rPr>
              <a:t>Juli</a:t>
            </a:r>
            <a:r>
              <a:rPr lang="id-ID" sz="1400" b="1" dirty="0" smtClean="0">
                <a:latin typeface="Arial Rounded MT Bold" pitchFamily="34" charset="0"/>
              </a:rPr>
              <a:t> 201</a:t>
            </a:r>
            <a:r>
              <a:rPr lang="en-US" sz="1400" b="1" dirty="0" smtClean="0">
                <a:latin typeface="Arial Rounded MT Bold" pitchFamily="34" charset="0"/>
              </a:rPr>
              <a:t>8</a:t>
            </a:r>
            <a:r>
              <a:rPr lang="id-ID" sz="1400" b="1" dirty="0" smtClean="0">
                <a:latin typeface="Arial Rounded MT Bold" pitchFamily="34" charset="0"/>
              </a:rPr>
              <a:t> •  Hal.  1</a:t>
            </a:r>
            <a:r>
              <a:rPr lang="en-GB" sz="1400" b="1" dirty="0" smtClean="0">
                <a:latin typeface="Arial Rounded MT Bold" pitchFamily="34" charset="0"/>
              </a:rPr>
              <a:t>89 </a:t>
            </a:r>
            <a:r>
              <a:rPr lang="id-ID" sz="1400" b="1" dirty="0" smtClean="0">
                <a:latin typeface="Arial Rounded MT Bold" pitchFamily="34" charset="0"/>
              </a:rPr>
              <a:t>- </a:t>
            </a:r>
            <a:r>
              <a:rPr lang="en-GB" sz="1400" b="1" smtClean="0">
                <a:latin typeface="Arial Rounded MT Bold" pitchFamily="34" charset="0"/>
              </a:rPr>
              <a:t>301</a:t>
            </a:r>
            <a:endParaRPr lang="id-ID" sz="1400" b="1" dirty="0" smtClean="0">
              <a:latin typeface="Arial Rounded MT Bold" pitchFamily="34" charset="0"/>
            </a:endParaRPr>
          </a:p>
          <a:p>
            <a:pPr algn="ctr"/>
            <a:endParaRPr lang="id-ID" sz="400" b="1" dirty="0">
              <a:latin typeface="Arial Rounded MT Bol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10575" y="522164"/>
            <a:ext cx="4249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latin typeface="Arial Rounded MT Bold" pitchFamily="34" charset="0"/>
              </a:rPr>
              <a:t>ISSN   2302 – 5182</a:t>
            </a:r>
            <a:endParaRPr lang="en-US" sz="2400" b="1" dirty="0">
              <a:latin typeface="Arial Rounded MT Bol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68876" y="9322692"/>
            <a:ext cx="7560000" cy="1352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04338601"/>
              </p:ext>
            </p:extLst>
          </p:nvPr>
        </p:nvGraphicFramePr>
        <p:xfrm>
          <a:off x="7787333" y="9670164"/>
          <a:ext cx="7145934" cy="5486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08113"/>
                <a:gridCol w="1080120"/>
                <a:gridCol w="1080120"/>
                <a:gridCol w="1080120"/>
                <a:gridCol w="1542198"/>
                <a:gridCol w="135526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id-ID" sz="10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JITM-TDM</a:t>
                      </a:r>
                      <a:endParaRPr lang="id-ID" sz="1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0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Volume </a:t>
                      </a:r>
                      <a:r>
                        <a:rPr lang="en-US" sz="1000" noProof="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id-ID" sz="1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0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Nomor </a:t>
                      </a:r>
                      <a:r>
                        <a:rPr lang="en-GB" sz="1000" noProof="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id-ID" sz="1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0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d-ID" sz="100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Hal</a:t>
                      </a:r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. 1</a:t>
                      </a:r>
                      <a:r>
                        <a:rPr lang="en-GB" sz="1000" noProof="0" dirty="0" smtClean="0">
                          <a:solidFill>
                            <a:schemeClr val="bg1"/>
                          </a:solidFill>
                        </a:rPr>
                        <a:t>89</a:t>
                      </a:r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GB" sz="1000" noProof="0" dirty="0" smtClean="0">
                          <a:solidFill>
                            <a:schemeClr val="bg1"/>
                          </a:solidFill>
                        </a:rPr>
                        <a:t>301</a:t>
                      </a:r>
                      <a:endParaRPr lang="id-ID" sz="1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0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Badung,  </a:t>
                      </a:r>
                      <a:r>
                        <a:rPr lang="en-GB" sz="1000" noProof="0" dirty="0" err="1" smtClean="0">
                          <a:solidFill>
                            <a:schemeClr val="bg1"/>
                          </a:solidFill>
                        </a:rPr>
                        <a:t>Juli</a:t>
                      </a:r>
                      <a:r>
                        <a:rPr lang="id-ID" sz="1000" baseline="0" noProof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 201</a:t>
                      </a:r>
                      <a:r>
                        <a:rPr lang="en-GB" sz="1000" noProof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id-ID" sz="10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id-ID" sz="1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0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ISSN</a:t>
                      </a:r>
                      <a:r>
                        <a:rPr lang="en-US" sz="1000" noProof="0" dirty="0" smtClean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id-ID" sz="1000" noProof="0" dirty="0" smtClean="0">
                          <a:solidFill>
                            <a:schemeClr val="bg1"/>
                          </a:solidFill>
                        </a:rPr>
                        <a:t> 2302-5182</a:t>
                      </a:r>
                      <a:endParaRPr lang="id-ID" sz="1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847622" y="7815068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b="1" dirty="0" smtClean="0">
                <a:latin typeface="Arial Rounded MT Bold" pitchFamily="34" charset="0"/>
              </a:rPr>
              <a:t>Jurusan Teknik Mesin – Fakultas Teknik</a:t>
            </a:r>
          </a:p>
          <a:p>
            <a:pPr algn="r"/>
            <a:r>
              <a:rPr lang="id-ID" sz="2400" b="1" dirty="0" smtClean="0">
                <a:latin typeface="Arial Rounded MT Bold" pitchFamily="34" charset="0"/>
              </a:rPr>
              <a:t>Universitas Udayana</a:t>
            </a:r>
            <a:endParaRPr lang="id-ID" sz="2400" b="1" dirty="0">
              <a:latin typeface="Arial Rounded MT Bold" pitchFamily="34" charset="0"/>
            </a:endParaRPr>
          </a:p>
        </p:txBody>
      </p:sp>
      <p:pic>
        <p:nvPicPr>
          <p:cNvPr id="21" name="Picture 20" descr="D:\Download box\Unud_Asli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38158" y="7722964"/>
            <a:ext cx="1028571" cy="1004571"/>
          </a:xfrm>
          <a:prstGeom prst="rect">
            <a:avLst/>
          </a:prstGeom>
          <a:noFill/>
        </p:spPr>
      </p:pic>
      <p:cxnSp>
        <p:nvCxnSpPr>
          <p:cNvPr id="22" name="Straight Arrow Connector 21"/>
          <p:cNvCxnSpPr/>
          <p:nvPr/>
        </p:nvCxnSpPr>
        <p:spPr>
          <a:xfrm>
            <a:off x="7571310" y="1292484"/>
            <a:ext cx="7560000" cy="0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571310" y="2682404"/>
            <a:ext cx="7560000" cy="0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571310" y="3144596"/>
            <a:ext cx="7560000" cy="0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32470" y="8912648"/>
            <a:ext cx="583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 smtClean="0">
                <a:latin typeface="Arial Rounded MT Bold" pitchFamily="34" charset="0"/>
              </a:rPr>
              <a:t>Jurusan Teknik Mesin</a:t>
            </a:r>
          </a:p>
          <a:p>
            <a:r>
              <a:rPr lang="id-ID" sz="1600" b="1" dirty="0" smtClean="0">
                <a:latin typeface="Arial Rounded MT Bold" pitchFamily="34" charset="0"/>
              </a:rPr>
              <a:t>Fakultas Teknik</a:t>
            </a:r>
            <a:r>
              <a:rPr lang="en-US" sz="1600" b="1" dirty="0" smtClean="0">
                <a:latin typeface="Arial Rounded MT Bold" pitchFamily="34" charset="0"/>
              </a:rPr>
              <a:t>, </a:t>
            </a:r>
            <a:r>
              <a:rPr lang="id-ID" sz="1600" b="1" dirty="0" smtClean="0">
                <a:latin typeface="Arial Rounded MT Bold" pitchFamily="34" charset="0"/>
              </a:rPr>
              <a:t>Universitas Udayana</a:t>
            </a:r>
          </a:p>
          <a:p>
            <a:r>
              <a:rPr lang="id-ID" sz="1600" b="1" dirty="0" smtClean="0">
                <a:latin typeface="Arial Rounded MT Bold" pitchFamily="34" charset="0"/>
              </a:rPr>
              <a:t>Kampus Bukit Jimbaran, Bali 80362</a:t>
            </a:r>
          </a:p>
          <a:p>
            <a:r>
              <a:rPr lang="id-ID" sz="1600" b="1" dirty="0" smtClean="0">
                <a:latin typeface="Arial Rounded MT Bold" pitchFamily="34" charset="0"/>
              </a:rPr>
              <a:t>Telp./Fax.: </a:t>
            </a:r>
            <a:r>
              <a:rPr lang="en-US" sz="1600" b="1" dirty="0" smtClean="0">
                <a:latin typeface="Arial Rounded MT Bold" pitchFamily="34" charset="0"/>
              </a:rPr>
              <a:t> +</a:t>
            </a:r>
            <a:r>
              <a:rPr lang="id-ID" sz="1600" b="1" dirty="0" smtClean="0">
                <a:latin typeface="Arial Rounded MT Bold" pitchFamily="34" charset="0"/>
              </a:rPr>
              <a:t>62 361 703321</a:t>
            </a:r>
            <a:endParaRPr lang="en-US" sz="1600" b="1" dirty="0" smtClean="0">
              <a:latin typeface="Arial Rounded MT Bold" pitchFamily="34" charset="0"/>
            </a:endParaRPr>
          </a:p>
          <a:p>
            <a:r>
              <a:rPr lang="en-US" sz="1600" b="1" dirty="0" smtClean="0">
                <a:latin typeface="Arial Rounded MT Bold" pitchFamily="34" charset="0"/>
              </a:rPr>
              <a:t>http://www.mesin.unud.ac.id</a:t>
            </a:r>
            <a:endParaRPr lang="id-ID" sz="1600" b="1" dirty="0">
              <a:latin typeface="Arial Rounded MT Bold" pitchFamily="34" charset="0"/>
            </a:endParaRPr>
          </a:p>
        </p:txBody>
      </p:sp>
      <p:pic>
        <p:nvPicPr>
          <p:cNvPr id="1026" name="Picture 2" descr="D:\G. 2012 -\5.Kepanitiaan\b.Jurnal M-Teknik Mesin\0.Pengajuan ISSN\ISSN 134902417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4463" y="8973534"/>
            <a:ext cx="1728000" cy="1170582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88454" y="980395"/>
            <a:ext cx="6624736" cy="6009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80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Ghurri</dc:creator>
  <cp:lastModifiedBy>acer</cp:lastModifiedBy>
  <cp:revision>31</cp:revision>
  <dcterms:created xsi:type="dcterms:W3CDTF">2015-08-22T23:46:31Z</dcterms:created>
  <dcterms:modified xsi:type="dcterms:W3CDTF">2018-09-13T16:24:54Z</dcterms:modified>
</cp:coreProperties>
</file>